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45.jpg" ContentType="image/png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58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87" r:id="rId13"/>
    <p:sldId id="391" r:id="rId14"/>
    <p:sldId id="389" r:id="rId15"/>
    <p:sldId id="390" r:id="rId16"/>
    <p:sldId id="271" r:id="rId17"/>
    <p:sldId id="363" r:id="rId18"/>
    <p:sldId id="365" r:id="rId19"/>
    <p:sldId id="392" r:id="rId20"/>
    <p:sldId id="393" r:id="rId21"/>
    <p:sldId id="396" r:id="rId22"/>
    <p:sldId id="397" r:id="rId23"/>
    <p:sldId id="398" r:id="rId24"/>
    <p:sldId id="399" r:id="rId25"/>
    <p:sldId id="400" r:id="rId26"/>
    <p:sldId id="409" r:id="rId27"/>
    <p:sldId id="411" r:id="rId28"/>
    <p:sldId id="417" r:id="rId29"/>
    <p:sldId id="408" r:id="rId30"/>
    <p:sldId id="372" r:id="rId31"/>
    <p:sldId id="402" r:id="rId32"/>
    <p:sldId id="404" r:id="rId33"/>
    <p:sldId id="405" r:id="rId34"/>
    <p:sldId id="407" r:id="rId35"/>
    <p:sldId id="406" r:id="rId36"/>
    <p:sldId id="412" r:id="rId37"/>
    <p:sldId id="414" r:id="rId38"/>
    <p:sldId id="362" r:id="rId39"/>
    <p:sldId id="415" r:id="rId40"/>
    <p:sldId id="416" r:id="rId41"/>
    <p:sldId id="413" r:id="rId42"/>
    <p:sldId id="367" r:id="rId43"/>
    <p:sldId id="401" r:id="rId44"/>
    <p:sldId id="368" r:id="rId45"/>
    <p:sldId id="373" r:id="rId46"/>
    <p:sldId id="378" r:id="rId47"/>
    <p:sldId id="369" r:id="rId48"/>
    <p:sldId id="370" r:id="rId49"/>
    <p:sldId id="377" r:id="rId50"/>
    <p:sldId id="380" r:id="rId51"/>
    <p:sldId id="381" r:id="rId52"/>
    <p:sldId id="382" r:id="rId53"/>
    <p:sldId id="383" r:id="rId54"/>
    <p:sldId id="360" r:id="rId55"/>
    <p:sldId id="346" r:id="rId56"/>
    <p:sldId id="277" r:id="rId57"/>
  </p:sldIdLst>
  <p:sldSz cx="12192000" cy="6858000"/>
  <p:notesSz cx="6858000" cy="9144000"/>
  <p:embeddedFontLst>
    <p:embeddedFont>
      <p:font typeface="Century Gothic" panose="020B0502020202020204" pitchFamily="34" charset="0"/>
      <p:regular r:id="rId59"/>
      <p:bold r:id="rId60"/>
      <p:italic r:id="rId61"/>
      <p:boldItalic r:id="rId62"/>
    </p:embeddedFont>
    <p:embeddedFont>
      <p:font typeface="Open Sans" pitchFamily="2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87"/>
            <p14:sldId id="391"/>
            <p14:sldId id="389"/>
            <p14:sldId id="390"/>
            <p14:sldId id="271"/>
            <p14:sldId id="363"/>
            <p14:sldId id="365"/>
            <p14:sldId id="392"/>
            <p14:sldId id="393"/>
            <p14:sldId id="396"/>
            <p14:sldId id="397"/>
            <p14:sldId id="398"/>
            <p14:sldId id="399"/>
            <p14:sldId id="400"/>
            <p14:sldId id="409"/>
            <p14:sldId id="411"/>
            <p14:sldId id="417"/>
            <p14:sldId id="408"/>
            <p14:sldId id="372"/>
            <p14:sldId id="402"/>
            <p14:sldId id="404"/>
            <p14:sldId id="405"/>
            <p14:sldId id="407"/>
            <p14:sldId id="406"/>
            <p14:sldId id="412"/>
            <p14:sldId id="414"/>
            <p14:sldId id="362"/>
            <p14:sldId id="415"/>
            <p14:sldId id="416"/>
            <p14:sldId id="413"/>
            <p14:sldId id="367"/>
            <p14:sldId id="401"/>
            <p14:sldId id="368"/>
            <p14:sldId id="373"/>
            <p14:sldId id="378"/>
            <p14:sldId id="369"/>
            <p14:sldId id="370"/>
            <p14:sldId id="377"/>
            <p14:sldId id="380"/>
            <p14:sldId id="381"/>
            <p14:sldId id="382"/>
            <p14:sldId id="383"/>
          </p14:sldIdLst>
        </p14:section>
        <p14:section name="Coffee" id="{108F969E-DE8A-4E45-AEFC-E957DF112047}">
          <p14:sldIdLst>
            <p14:sldId id="360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9"/>
    <p:restoredTop sz="87755"/>
  </p:normalViewPr>
  <p:slideViewPr>
    <p:cSldViewPr snapToGrid="0">
      <p:cViewPr>
        <p:scale>
          <a:sx n="118" d="100"/>
          <a:sy n="118" d="100"/>
        </p:scale>
        <p:origin x="3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0.0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0 0 24575,'62'38'0,"16"14"0,-27-14 0,4 7-1093,6 7 1,6 8 0,-4-3 154,-13-11 0,-3-2 0,4 6 938,10 12 0,6 8 0,-1 0 0,-7-7 0,8 11 0,-4-1 0,-5-6 0,3 5 0,-6-5-116,1 1 1,-4-5 115,1 4 0,1-1 0,-5-5 0,0-1 209,-3-5 1,0-2-210,-4-3 0,0-3-104,-5-6 1,-1-1 103,26 27 0,-33-35 0,-9-10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5.9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772 1 24575,'0'30'0,"0"15"0,0 9 0,0 5 0,0-7 0,0 2-449,0 14 0,0 0 449,0 27 0,0-14 295,0-19-295,0-8 149,0-18-149,0-11 0,0-4 0,-1-9 454,-2-9-454,-3-6 0,-8-8 0,-11-8 0,-13-6 0,-13 1 0,-7-1 0,6 5 0,-3 2-307,-16-6 0,1 3 307,19 8 0,3 3 0,-26-2 0,15 1 0,9 2 0,22 4 0,10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4.png"/><Relationship Id="rId7" Type="http://schemas.openxmlformats.org/officeDocument/2006/relationships/image" Target="../media/image21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5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6.xml"/><Relationship Id="rId5" Type="http://schemas.openxmlformats.org/officeDocument/2006/relationships/image" Target="../media/image64.png"/><Relationship Id="rId4" Type="http://schemas.openxmlformats.org/officeDocument/2006/relationships/customXml" Target="../ink/ink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2.png"/><Relationship Id="rId5" Type="http://schemas.openxmlformats.org/officeDocument/2006/relationships/customXml" Target="../ink/ink8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Introduction to Specialty Coffee</a:t>
            </a:r>
          </a:p>
          <a:p>
            <a:pPr lvl="1"/>
            <a:r>
              <a:rPr lang="en-US" sz="3200" dirty="0"/>
              <a:t> From Farm to Cup</a:t>
            </a:r>
          </a:p>
          <a:p>
            <a:pPr lvl="4"/>
            <a:r>
              <a:rPr lang="en-US" sz="3200" dirty="0"/>
              <a:t> Live Brew</a:t>
            </a:r>
          </a:p>
          <a:p>
            <a:pPr lvl="2"/>
            <a:r>
              <a:rPr lang="en-US" sz="3200" dirty="0"/>
              <a:t> Key Takeaways (with a simple brew recipe)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292C-A5DD-0295-F540-B1A05D27C02A}"/>
              </a:ext>
            </a:extLst>
          </p:cNvPr>
          <p:cNvSpPr txBox="1"/>
          <p:nvPr/>
        </p:nvSpPr>
        <p:spPr>
          <a:xfrm>
            <a:off x="74112" y="4788166"/>
            <a:ext cx="1204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Please ask questions along the way!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B725-BE2B-9166-36EB-A753EF5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550A9-B4C7-D273-DE1B-908E9B00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984830"/>
            <a:ext cx="11004550" cy="28883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1"/>
                </a:solidFill>
              </a:rPr>
              <a:t>A coffee or coffee experience that is recognized for its distinctive attributes, resulting in a significantly higher value within the marketplace.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C7937FA-CB54-E75A-5680-7503FE138F3B}"/>
              </a:ext>
            </a:extLst>
          </p:cNvPr>
          <p:cNvSpPr txBox="1">
            <a:spLocks/>
          </p:cNvSpPr>
          <p:nvPr/>
        </p:nvSpPr>
        <p:spPr>
          <a:xfrm>
            <a:off x="4456386" y="4978273"/>
            <a:ext cx="6994744" cy="8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>
                <a:solidFill>
                  <a:schemeClr val="tx1">
                    <a:lumMod val="75000"/>
                  </a:schemeClr>
                </a:solidFill>
              </a:rPr>
              <a:t>- Specialty Coffee Association (SCA)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210A-CD3C-CCF6-D738-3DA0D18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7A4E-90BA-5ACF-F56C-3C8312F6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302F-9844-15A8-BD10-0F2A2AB0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Previous definition – 80+ on 100 point system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</p:txBody>
      </p:sp>
    </p:spTree>
    <p:extLst>
      <p:ext uri="{BB962C8B-B14F-4D97-AF65-F5344CB8AC3E}">
        <p14:creationId xmlns:p14="http://schemas.microsoft.com/office/powerpoint/2010/main" val="35306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6709-6718-7CBC-B851-A78FBE98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FEB9A-0982-48EF-E2A6-EBFFA779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622"/>
            <a:ext cx="7772400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8186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3256-3250-CE68-63AB-49F6868B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3D5C3-57E7-1BA7-BE0B-21AFEB55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0741" y="488622"/>
            <a:ext cx="7570518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56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212F-49DF-DEED-3D94-CE815CC8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10AA9-47E0-90DA-86C7-AA005907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5989" y="488622"/>
            <a:ext cx="3940022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0382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132B-F56D-606E-673B-AF95E3C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1DE63-7D6F-715B-70F7-84AE64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760" y="338777"/>
            <a:ext cx="7650480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854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E732-3C34-F35E-9BE1-7356BB1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484DE-AC1C-755C-CF8F-226AB33F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701" y="338777"/>
            <a:ext cx="4300597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465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23E-731A-74AD-749D-60F3407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0706-F8AE-9198-CEB6-ED66A8BD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it’s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0CA5E-B4B5-D65E-2AAC-CE7C29B2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More info is a good indicator</a:t>
            </a:r>
          </a:p>
          <a:p>
            <a:pPr marL="728640" lvl="1"/>
            <a:r>
              <a:rPr lang="en-US" sz="2800" dirty="0"/>
              <a:t> Roast date</a:t>
            </a:r>
          </a:p>
          <a:p>
            <a:pPr marL="728640" lvl="1"/>
            <a:r>
              <a:rPr lang="en-US" sz="2800" dirty="0"/>
              <a:t> Origin &amp; Farm info</a:t>
            </a:r>
          </a:p>
          <a:p>
            <a:pPr marL="728640" lvl="1"/>
            <a:r>
              <a:rPr lang="en-US" sz="2800" dirty="0"/>
              <a:t> Process</a:t>
            </a:r>
          </a:p>
          <a:p>
            <a:pPr marL="728640" lvl="1"/>
            <a:r>
              <a:rPr lang="en-US" sz="2800" dirty="0"/>
              <a:t> Tasting notes</a:t>
            </a:r>
          </a:p>
          <a:p>
            <a:pPr marL="728640" lvl="1"/>
            <a:r>
              <a:rPr lang="en-US" sz="2800" dirty="0"/>
              <a:t> Varietal (not just Arabica)</a:t>
            </a:r>
          </a:p>
          <a:p>
            <a:pPr marL="728640" lvl="1"/>
            <a:r>
              <a:rPr lang="en-US" sz="2800" dirty="0"/>
              <a:t> &amp; more</a:t>
            </a:r>
          </a:p>
        </p:txBody>
      </p:sp>
    </p:spTree>
    <p:extLst>
      <p:ext uri="{BB962C8B-B14F-4D97-AF65-F5344CB8AC3E}">
        <p14:creationId xmlns:p14="http://schemas.microsoft.com/office/powerpoint/2010/main" val="34969854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8EBEB05-1BEB-F1B0-482D-BB32A1B413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642" t="29107" r="10951" b="170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DA8DC-55B7-D487-43E7-B56B7F5E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Farming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CB1C92-BADA-0135-4727-9D6ED5D7E9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6686344-FA18-DCF0-382E-74F8D4B3E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75C69-8FAF-2681-51C2-836BBD15E02D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/photo/blooming-arabian-coffee-shrub-on-plantation-in-countryside-7125398/</a:t>
            </a:r>
          </a:p>
        </p:txBody>
      </p:sp>
    </p:spTree>
    <p:extLst>
      <p:ext uri="{BB962C8B-B14F-4D97-AF65-F5344CB8AC3E}">
        <p14:creationId xmlns:p14="http://schemas.microsoft.com/office/powerpoint/2010/main" val="303839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5634-1E67-AF94-116C-C9122B1DF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008344-E898-27ED-D546-984810E6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pic>
        <p:nvPicPr>
          <p:cNvPr id="4" name="Picture 3" descr="A person holding a handful of coffee beans&#10;&#10;AI-generated content may be incorrect.">
            <a:extLst>
              <a:ext uri="{FF2B5EF4-FFF2-40B4-BE49-F238E27FC236}">
                <a16:creationId xmlns:a16="http://schemas.microsoft.com/office/drawing/2014/main" id="{63804EC3-234A-9006-580B-17D2ABEC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3068B-4AC1-10C2-0AB6-3FC95ADE89CB}"/>
              </a:ext>
            </a:extLst>
          </p:cNvPr>
          <p:cNvSpPr txBox="1"/>
          <p:nvPr/>
        </p:nvSpPr>
        <p:spPr>
          <a:xfrm>
            <a:off x="-1" y="6473826"/>
            <a:ext cx="119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Keri Liwi: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/photo/close-up-of-hands-holding-fresh-coffee-cherries-and-beans-34411040/</a:t>
            </a:r>
          </a:p>
          <a:p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90DAD-74C0-2A90-55CF-899DB18A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0C6A-305F-F899-547E-0E69EAE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5227955" cy="4591050"/>
          </a:xfrm>
        </p:spPr>
        <p:txBody>
          <a:bodyPr/>
          <a:lstStyle/>
          <a:p>
            <a:r>
              <a:rPr lang="en-US" sz="2400" dirty="0"/>
              <a:t> Coffee is a fruit</a:t>
            </a:r>
          </a:p>
          <a:p>
            <a:r>
              <a:rPr lang="en-US" sz="2400" dirty="0"/>
              <a:t> Plants grow 2~10 meters</a:t>
            </a:r>
          </a:p>
          <a:p>
            <a:r>
              <a:rPr lang="en-US" sz="2400" dirty="0"/>
              <a:t> Mostly harvested by hand</a:t>
            </a:r>
          </a:p>
          <a:p>
            <a:pPr marL="728640" lvl="1"/>
            <a:r>
              <a:rPr lang="en-US" sz="2400" dirty="0"/>
              <a:t> Machines pick less precisely</a:t>
            </a:r>
          </a:p>
          <a:p>
            <a:pPr marL="728640" lvl="1"/>
            <a:r>
              <a:rPr lang="en-US" sz="2400" dirty="0"/>
              <a:t> Mountains often aren’t flat</a:t>
            </a:r>
          </a:p>
          <a:p>
            <a:r>
              <a:rPr lang="en-US" sz="2400" dirty="0"/>
              <a:t> Farm environment matters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0D26F-F199-D5D2-FD4F-E90354229FB4}"/>
              </a:ext>
            </a:extLst>
          </p:cNvPr>
          <p:cNvSpPr txBox="1"/>
          <p:nvPr/>
        </p:nvSpPr>
        <p:spPr>
          <a:xfrm>
            <a:off x="-1" y="6473826"/>
            <a:ext cx="119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1500m Coffee: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/photo/coffee-farmer-harvesting-on-hill-plantation-30717831/</a:t>
            </a:r>
          </a:p>
        </p:txBody>
      </p:sp>
    </p:spTree>
    <p:extLst>
      <p:ext uri="{BB962C8B-B14F-4D97-AF65-F5344CB8AC3E}">
        <p14:creationId xmlns:p14="http://schemas.microsoft.com/office/powerpoint/2010/main" val="253135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994-20CC-8EA0-B8DE-65C6D55A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B8D4-0E90-7CBA-9F06-5A7FEE095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map here</a:t>
            </a:r>
          </a:p>
        </p:txBody>
      </p:sp>
    </p:spTree>
    <p:extLst>
      <p:ext uri="{BB962C8B-B14F-4D97-AF65-F5344CB8AC3E}">
        <p14:creationId xmlns:p14="http://schemas.microsoft.com/office/powerpoint/2010/main" val="68614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1157-E062-ADA1-6422-3115DBC2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42D3EDB-3227-C06E-8AB9-6C3EF6ED41FF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Cup,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www.huskee.co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huskeeoriginal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D79A-FB17-4089-3505-98A004C9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Leftover Pulp, Skin, Husk?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7282F-CFD9-DD7D-3088-C8939372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9909" y="378142"/>
            <a:ext cx="3868366" cy="5802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802ED-72F4-F99A-2292-BBC2E3A9FC15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Roger Burger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3FBC-F9F6-A5A7-D4C2-4401595B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25" y="1276747"/>
            <a:ext cx="6538595" cy="49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01914-6CE2-3E2D-DD3A-A0D92123FCCA}"/>
              </a:ext>
            </a:extLst>
          </p:cNvPr>
          <p:cNvSpPr txBox="1"/>
          <p:nvPr/>
        </p:nvSpPr>
        <p:spPr>
          <a:xfrm>
            <a:off x="1798320" y="6486634"/>
            <a:ext cx="1026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Eva Bronzini: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/photo/close-up-shot-of-dried-coffee-cherry-skin-6087516/</a:t>
            </a:r>
          </a:p>
          <a:p>
            <a:pPr algn="r"/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988A81-6D12-B7B3-7FD3-02D1EDA3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76747"/>
            <a:ext cx="9931400" cy="4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4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181A46-0086-0168-7CB7-75E72F88AB4B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4A02E-34B2-78B9-B02A-0227EC2949B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41D47F-1D36-C238-01B9-8CA0DC8DBAFE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…? Quiz time!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F0662A4F-8B47-70C1-B58B-CA2EC9E8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14" grpId="0"/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B06D-AA61-8651-E374-568B8080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9797DF0-D4FB-E408-FB58-3721D6C2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66" y="112980"/>
            <a:ext cx="9541268" cy="6360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B7C37-A507-0B9E-B660-775CAC79E1E0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Source: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www.cafeimports.com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europe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/blog/coffee-family-tree/</a:t>
            </a:r>
          </a:p>
        </p:txBody>
      </p:sp>
    </p:spTree>
    <p:extLst>
      <p:ext uri="{BB962C8B-B14F-4D97-AF65-F5344CB8AC3E}">
        <p14:creationId xmlns:p14="http://schemas.microsoft.com/office/powerpoint/2010/main" val="2964294604"/>
      </p:ext>
    </p:extLst>
  </p:cSld>
  <p:clrMapOvr>
    <a:masterClrMapping/>
  </p:clrMapOvr>
  <p:transition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571E-9BD6-D6B6-DAD6-D1F1E0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44950890-C5D1-069B-3BD6-AB4ECBE4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9490" y="-14139594"/>
            <a:ext cx="49250980" cy="328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2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C71F-4090-4CDF-D6D7-EA35C9F5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0DC8B65-492F-5B82-DA46-FCAA5C29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0360" y="-399758"/>
            <a:ext cx="17952720" cy="119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D64E-F5FD-9E41-A042-26C67EEE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3F9A32DA-C708-21FC-42F8-82F94108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7103" y="243840"/>
            <a:ext cx="11697794" cy="60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873FE-72A8-DADE-2BD4-BF5A5EDFDC9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2799391150"/>
      </p:ext>
    </p:extLst>
  </p:cSld>
  <p:clrMapOvr>
    <a:masterClrMapping/>
  </p:clrMapOvr>
  <p:transition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9545-C3C6-E89F-398D-8076CC4C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0B9751-E1A2-50D5-C924-2907F5E7A305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4895E-7CD1-FC5E-A0F3-E032B684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9098-EC9A-BD21-6947-AFF77F38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  <a:p>
            <a:r>
              <a:rPr lang="en-US" sz="2800" dirty="0"/>
              <a:t> Still finding new coffee species</a:t>
            </a:r>
          </a:p>
          <a:p>
            <a:r>
              <a:rPr lang="en-US" sz="2800" dirty="0"/>
              <a:t> Development of new coffee species</a:t>
            </a:r>
          </a:p>
          <a:p>
            <a:pPr marL="728640" lvl="1"/>
            <a:r>
              <a:rPr lang="en-US" sz="2800" dirty="0"/>
              <a:t> (No, not in Java)</a:t>
            </a:r>
          </a:p>
          <a:p>
            <a:pPr marL="728640" lvl="1"/>
            <a:r>
              <a:rPr lang="en-US" sz="2800" dirty="0"/>
              <a:t> Why?</a:t>
            </a:r>
          </a:p>
          <a:p>
            <a:pPr marL="1277280" lvl="4"/>
            <a:r>
              <a:rPr lang="en-US" sz="2800" dirty="0"/>
              <a:t> </a:t>
            </a:r>
            <a:r>
              <a:rPr lang="en-US" sz="2800" dirty="0">
                <a:solidFill>
                  <a:schemeClr val="accent5"/>
                </a:solidFill>
              </a:rPr>
              <a:t>Climate change</a:t>
            </a:r>
          </a:p>
          <a:p>
            <a:pPr marL="1277280" lvl="4"/>
            <a:r>
              <a:rPr lang="en-US" sz="2800" dirty="0"/>
              <a:t> Yield</a:t>
            </a:r>
          </a:p>
          <a:p>
            <a:pPr marL="1277280" lvl="4"/>
            <a:r>
              <a:rPr lang="en-US" sz="2800" dirty="0"/>
              <a:t> Leaf rust resilience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1A256-028F-3A5B-4BE3-5393A333A66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CA5C6451-E42E-2587-4061-22A9698F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413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F854-54C1-F3E3-E712-701D5094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DCF1C92-7C84-C336-DAB0-9E306157D2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6343" r="9392" b="30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1D477-66CE-7F5A-58CD-D6EA8A5A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Processing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A1D0C68-3E2B-076A-ABBE-A1298E9D4F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F76E206-51E1-DBC6-035F-AC359D8F1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0E1CF9-0F90-A446-8FDC-7BEE564AD5B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625686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137F-BEDE-F3D7-4C04-B1052D7A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1E94DD-37D8-6266-1122-D452539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0BDF4-C096-F5C8-025C-4FBD8A14F859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/photo/backdrop-of-assorted-coffee-fruits-with-pleasant-aroma-7125589/</a:t>
            </a:r>
          </a:p>
        </p:txBody>
      </p:sp>
      <p:pic>
        <p:nvPicPr>
          <p:cNvPr id="3" name="Picture 2" descr="A pile of red and yellow berries&#10;&#10;AI-generated content may be incorrect.">
            <a:extLst>
              <a:ext uri="{FF2B5EF4-FFF2-40B4-BE49-F238E27FC236}">
                <a16:creationId xmlns:a16="http://schemas.microsoft.com/office/drawing/2014/main" id="{D54AFBCA-9FF5-9A9E-6EF8-51F8EFAE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7" y="1187450"/>
            <a:ext cx="3426262" cy="513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86F8C-8D9A-3F43-51A1-579906DD8867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6EBEF-77A7-E2A2-E6D4-09DE08BE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0301" y="1560963"/>
            <a:ext cx="6804032" cy="45360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8FFDF52-EA38-F8BC-1E7C-B2DDFBB70764}"/>
              </a:ext>
            </a:extLst>
          </p:cNvPr>
          <p:cNvGrpSpPr/>
          <p:nvPr/>
        </p:nvGrpSpPr>
        <p:grpSpPr>
          <a:xfrm>
            <a:off x="4653540" y="450034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FA832B5-F3E8-9AF0-F691-870536F966F2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EA4E6-82B6-8125-95B6-660C63CDBD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0" y="1287408"/>
            <a:ext cx="7614551" cy="4283184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6FFCEF2E-7829-EB28-E604-975047A1A7F8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Washed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7A36EA2-FA4A-684C-EE26-60E91408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2933246" cy="4591050"/>
          </a:xfrm>
        </p:spPr>
        <p:txBody>
          <a:bodyPr/>
          <a:lstStyle/>
          <a:p>
            <a:r>
              <a:rPr lang="en-US" sz="1800" dirty="0"/>
              <a:t>Coffee is washed</a:t>
            </a:r>
          </a:p>
        </p:txBody>
      </p:sp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7B24-E92F-B119-9DDE-5E40EAFC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9BE5361-0D0D-D16C-CBCA-685FA945C6F7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04A215-668C-C3C5-CC79-30020435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1287408"/>
            <a:ext cx="7614549" cy="4283184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5FA9B93-6E5E-7E54-3AE3-B147BCD30E16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Natural (Dry Process)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085DE148-7B14-4129-821C-A1D6A6D9C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2933246" cy="4591050"/>
          </a:xfrm>
        </p:spPr>
        <p:txBody>
          <a:bodyPr/>
          <a:lstStyle/>
          <a:p>
            <a:r>
              <a:rPr lang="en-US" sz="1800" dirty="0"/>
              <a:t>Coffee is dried whole</a:t>
            </a:r>
          </a:p>
        </p:txBody>
      </p:sp>
    </p:spTree>
    <p:extLst>
      <p:ext uri="{BB962C8B-B14F-4D97-AF65-F5344CB8AC3E}">
        <p14:creationId xmlns:p14="http://schemas.microsoft.com/office/powerpoint/2010/main" val="2318275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DF37-E123-96DD-C87D-49E250FD3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A46EA-E664-3067-0E42-E4C0FF72039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23B15-87CE-B584-B9B1-74AD9E20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1287408"/>
            <a:ext cx="7614549" cy="42831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9495CF1D-834E-0853-E77B-34AA4C32EE27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Honey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6A169EB9-FFB7-6DE2-BDDD-1E76F0D3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2933246" cy="4591050"/>
          </a:xfrm>
        </p:spPr>
        <p:txBody>
          <a:bodyPr/>
          <a:lstStyle/>
          <a:p>
            <a:r>
              <a:rPr lang="en-US" sz="1800" dirty="0"/>
              <a:t> Black</a:t>
            </a:r>
          </a:p>
          <a:p>
            <a:r>
              <a:rPr lang="en-US" sz="1800" dirty="0"/>
              <a:t> Red</a:t>
            </a:r>
          </a:p>
          <a:p>
            <a:r>
              <a:rPr lang="en-US" sz="1800" dirty="0"/>
              <a:t> Yellow</a:t>
            </a:r>
          </a:p>
          <a:p>
            <a:r>
              <a:rPr lang="en-US" sz="1800" dirty="0"/>
              <a:t> White</a:t>
            </a:r>
          </a:p>
        </p:txBody>
      </p:sp>
    </p:spTree>
    <p:extLst>
      <p:ext uri="{BB962C8B-B14F-4D97-AF65-F5344CB8AC3E}">
        <p14:creationId xmlns:p14="http://schemas.microsoft.com/office/powerpoint/2010/main" val="3285458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BF8A4-2CCE-A42A-1E6A-A7995E22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513880-9F0D-C7D5-24E5-9A71FAA5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743B18-921E-2A54-24F9-EF330A96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6991298" cy="4591050"/>
          </a:xfrm>
        </p:spPr>
        <p:txBody>
          <a:bodyPr/>
          <a:lstStyle/>
          <a:p>
            <a:r>
              <a:rPr lang="en-US" dirty="0"/>
              <a:t>Coffee vs Wine</a:t>
            </a:r>
          </a:p>
          <a:p>
            <a:r>
              <a:rPr lang="en-US" dirty="0"/>
              <a:t>Flavor compounds</a:t>
            </a:r>
          </a:p>
          <a:p>
            <a:pPr lvl="1"/>
            <a:r>
              <a:rPr lang="en-US" dirty="0"/>
              <a:t>“Analytical chemistry studies have identified on the order of </a:t>
            </a:r>
            <a:r>
              <a:rPr lang="en-US" i="1" dirty="0"/>
              <a:t>over 1,000 volatile compounds</a:t>
            </a:r>
            <a:r>
              <a:rPr lang="en-US" dirty="0"/>
              <a:t> in both roasted coffee and wine. However, in both beverages only a small proportion of these compounds are present above human odor thresholds and directly contribute to perceived aroma.”</a:t>
            </a:r>
          </a:p>
          <a:p>
            <a:r>
              <a:rPr lang="en-US" dirty="0"/>
              <a:t>Pretentiousness - Can feel elitist but I’d like to think it often comes from a desire to accurately describe the coffee with as much traceability as possible to give justice to the farm and the process, so let’s demystify it together today</a:t>
            </a:r>
          </a:p>
          <a:p>
            <a:r>
              <a:rPr lang="en-US" dirty="0"/>
              <a:t>Drinking temperature, flavor perception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36123534-BF98-49D6-30EC-8CECD7F0D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40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08FE-D12B-7131-9B3D-ACB949EC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34A0-6BF6-CFBD-6D40-E8646069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(The Market)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B499-5A25-ABEF-F4F4-A3701CCD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map of where coffee is grown</a:t>
            </a:r>
          </a:p>
          <a:p>
            <a:r>
              <a:rPr lang="en-US" dirty="0"/>
              <a:t>Harvests and prices affected by politics, conflicts, climate, supply chains</a:t>
            </a:r>
          </a:p>
        </p:txBody>
      </p:sp>
    </p:spTree>
    <p:extLst>
      <p:ext uri="{BB962C8B-B14F-4D97-AF65-F5344CB8AC3E}">
        <p14:creationId xmlns:p14="http://schemas.microsoft.com/office/powerpoint/2010/main" val="2504204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8C48-A7DD-AC42-99CD-8CB971EF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07AF-8E70-003C-AE55-085DE46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B625-3E91-8F37-40B9-46CE565D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Commodity / Commercial coffee - “C Price”</a:t>
            </a:r>
          </a:p>
          <a:p>
            <a:pPr marL="728640" lvl="1"/>
            <a:r>
              <a:rPr lang="en-US" sz="2800" dirty="0"/>
              <a:t> Global benchmark for Arabica</a:t>
            </a:r>
          </a:p>
          <a:p>
            <a:pPr marL="728640" lvl="1"/>
            <a:r>
              <a:rPr lang="en-US" sz="2800" dirty="0"/>
              <a:t> Supply chain, </a:t>
            </a:r>
            <a:r>
              <a:rPr lang="en-US" sz="2800" dirty="0">
                <a:solidFill>
                  <a:schemeClr val="accent5"/>
                </a:solidFill>
              </a:rPr>
              <a:t>climate</a:t>
            </a:r>
            <a:r>
              <a:rPr lang="en-US" sz="2800" dirty="0"/>
              <a:t>, politics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78FDD-9368-8094-4C47-81EAC5E7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705" y="3176796"/>
            <a:ext cx="13513410" cy="34643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586D338-B01D-2F4F-F8A5-2AC09339383B}"/>
              </a:ext>
            </a:extLst>
          </p:cNvPr>
          <p:cNvGrpSpPr/>
          <p:nvPr/>
        </p:nvGrpSpPr>
        <p:grpSpPr>
          <a:xfrm>
            <a:off x="8450195" y="4203655"/>
            <a:ext cx="661320" cy="709920"/>
            <a:chOff x="8450195" y="4203655"/>
            <a:chExt cx="6613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33F40D-6B94-812A-0A8C-098034E6F760}"/>
                    </a:ext>
                  </a:extLst>
                </p14:cNvPr>
                <p14:cNvContentPartPr/>
                <p14:nvPr/>
              </p14:nvContentPartPr>
              <p14:xfrm>
                <a:off x="8450195" y="4203655"/>
                <a:ext cx="653760" cy="68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33F40D-6B94-812A-0A8C-098034E6F7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14195" y="4167655"/>
                  <a:ext cx="72540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A5B5D7-79F3-333C-B0E7-3A98A38C430E}"/>
                    </a:ext>
                  </a:extLst>
                </p14:cNvPr>
                <p14:cNvContentPartPr/>
                <p14:nvPr/>
              </p14:nvContentPartPr>
              <p14:xfrm>
                <a:off x="8833595" y="4618375"/>
                <a:ext cx="277920" cy="29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A5B5D7-79F3-333C-B0E7-3A98A38C43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97595" y="4582735"/>
                  <a:ext cx="349560" cy="36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9427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B9C5-D8C3-844C-1918-B22E32E1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0862-2186-0D93-B9AD-8C523CA5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69E9-41D0-4B90-3E04-D71AF61B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roast</a:t>
            </a:r>
          </a:p>
        </p:txBody>
      </p:sp>
    </p:spTree>
    <p:extLst>
      <p:ext uri="{BB962C8B-B14F-4D97-AF65-F5344CB8AC3E}">
        <p14:creationId xmlns:p14="http://schemas.microsoft.com/office/powerpoint/2010/main" val="197215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Caffeine is bitter</a:t>
            </a:r>
          </a:p>
          <a:p>
            <a:r>
              <a:rPr lang="en-US" dirty="0"/>
              <a:t>Light vs dark roast? volume vs weight in roast level</a:t>
            </a:r>
          </a:p>
          <a:p>
            <a:r>
              <a:rPr lang="en-US" dirty="0"/>
              <a:t>Arabica vs Robusta (robusta has more)</a:t>
            </a:r>
          </a:p>
          <a:p>
            <a:r>
              <a:rPr lang="en-US" dirty="0"/>
              <a:t>Caffeine comparisons? (James Hoffman video?</a:t>
            </a:r>
            <a:br>
              <a:rPr lang="en-US" dirty="0"/>
            </a:br>
            <a:r>
              <a:rPr lang="en-US" dirty="0"/>
              <a:t>It varies extremely widely in cafés</a:t>
            </a:r>
          </a:p>
          <a:p>
            <a:r>
              <a:rPr lang="en-US" dirty="0"/>
              <a:t>What about decaf?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1" y="0"/>
            <a:ext cx="681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1B1-AA50-F8C3-D67E-AF96CBC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A42-69F8-36CF-E987-329122F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BB67-FA68-9658-87B5-B8FD5E78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Exists in specialty coffee too, though much more rare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6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grind</a:t>
            </a:r>
          </a:p>
        </p:txBody>
      </p:sp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brewing mechanisms and brewers, immersion, percolation, bypass</a:t>
            </a:r>
          </a:p>
          <a:p>
            <a:pPr lvl="1"/>
            <a:r>
              <a:rPr lang="en-US" dirty="0"/>
              <a:t>Comparison pictures of brewers</a:t>
            </a:r>
          </a:p>
          <a:p>
            <a:pPr lvl="2"/>
            <a:r>
              <a:rPr lang="en-US" dirty="0"/>
              <a:t>Techniques and tips, RDT</a:t>
            </a:r>
          </a:p>
          <a:p>
            <a:pPr lvl="2"/>
            <a:r>
              <a:rPr lang="en-US" dirty="0"/>
              <a:t>Temperature?</a:t>
            </a:r>
          </a:p>
          <a:p>
            <a:pPr lvl="2"/>
            <a:r>
              <a:rPr lang="en-US" dirty="0"/>
              <a:t>Over- and </a:t>
            </a:r>
            <a:r>
              <a:rPr lang="en-US" dirty="0" err="1"/>
              <a:t>underextraction</a:t>
            </a:r>
            <a:r>
              <a:rPr lang="en-US" dirty="0"/>
              <a:t>, acidity extracts first then bitterness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2FC0-7799-CAD4-48E1-3120D0E6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D5BC-149F-E4F4-ED9B-D1A1864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want a good cup of coffee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399D-BF4F-9120-114E-29B19D61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(pop up pictures with text one by one, pick out three in order at the end)</a:t>
            </a:r>
          </a:p>
          <a:p>
            <a:r>
              <a:rPr lang="en-US" dirty="0"/>
              <a:t>Beans</a:t>
            </a:r>
          </a:p>
          <a:p>
            <a:pPr lvl="1"/>
            <a:r>
              <a:rPr lang="en-US" dirty="0"/>
              <a:t>Process method</a:t>
            </a:r>
          </a:p>
          <a:p>
            <a:pPr lvl="1"/>
            <a:r>
              <a:rPr lang="en-US" dirty="0"/>
              <a:t>Varietal</a:t>
            </a:r>
          </a:p>
          <a:p>
            <a:pPr lvl="1"/>
            <a:r>
              <a:rPr lang="en-US" dirty="0"/>
              <a:t>Farm elevation</a:t>
            </a:r>
          </a:p>
          <a:p>
            <a:r>
              <a:rPr lang="en-US" dirty="0"/>
              <a:t>Roast level</a:t>
            </a:r>
          </a:p>
          <a:p>
            <a:r>
              <a:rPr lang="en-US" dirty="0"/>
              <a:t>Roast style / profile</a:t>
            </a:r>
          </a:p>
          <a:p>
            <a:r>
              <a:rPr lang="en-US" dirty="0"/>
              <a:t>Grinder</a:t>
            </a:r>
          </a:p>
          <a:p>
            <a:pPr lvl="1"/>
            <a:r>
              <a:rPr lang="en-US" dirty="0"/>
              <a:t>Burr types</a:t>
            </a:r>
          </a:p>
          <a:p>
            <a:r>
              <a:rPr lang="en-US" dirty="0"/>
              <a:t>Water</a:t>
            </a:r>
          </a:p>
          <a:p>
            <a:pPr lvl="1"/>
            <a:r>
              <a:rPr lang="en-US" dirty="0"/>
              <a:t>Water minerals</a:t>
            </a:r>
          </a:p>
          <a:p>
            <a:r>
              <a:rPr lang="en-US" dirty="0"/>
              <a:t>Filter type</a:t>
            </a:r>
          </a:p>
          <a:p>
            <a:pPr lvl="1"/>
            <a:r>
              <a:rPr lang="en-US" dirty="0"/>
              <a:t>Filter paper (if paper)</a:t>
            </a:r>
          </a:p>
          <a:p>
            <a:r>
              <a:rPr lang="en-US" dirty="0"/>
              <a:t>Pouring technique</a:t>
            </a:r>
          </a:p>
          <a:p>
            <a:pPr lvl="1"/>
            <a:r>
              <a:rPr lang="en-US" dirty="0"/>
              <a:t>Amount of agitation</a:t>
            </a:r>
          </a:p>
          <a:p>
            <a:r>
              <a:rPr lang="en-US" dirty="0"/>
              <a:t>Number of pours</a:t>
            </a:r>
          </a:p>
          <a:p>
            <a:r>
              <a:rPr lang="en-US" dirty="0"/>
              <a:t>Brewer</a:t>
            </a:r>
          </a:p>
          <a:p>
            <a:r>
              <a:rPr lang="en-US" dirty="0"/>
              <a:t>Brewing vessel</a:t>
            </a:r>
          </a:p>
          <a:p>
            <a:pPr lvl="1"/>
            <a:r>
              <a:rPr lang="en-US" dirty="0"/>
              <a:t>Material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Dose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Brewing temperature</a:t>
            </a:r>
          </a:p>
          <a:p>
            <a:r>
              <a:rPr lang="en-US" dirty="0"/>
              <a:t>Drinking temperature</a:t>
            </a:r>
          </a:p>
          <a:p>
            <a:r>
              <a:rPr lang="en-US" dirty="0"/>
              <a:t>Cup form (drinking)</a:t>
            </a:r>
          </a:p>
        </p:txBody>
      </p:sp>
    </p:spTree>
    <p:extLst>
      <p:ext uri="{BB962C8B-B14F-4D97-AF65-F5344CB8AC3E}">
        <p14:creationId xmlns:p14="http://schemas.microsoft.com/office/powerpoint/2010/main" val="321504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ADB6-1019-929E-5619-36B6632B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E8DA225-6D82-01A4-0F3C-5EC0D964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351283" y="327280"/>
            <a:ext cx="3489434" cy="62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2102-65FD-7840-C077-E1DC897810B9}"/>
              </a:ext>
            </a:extLst>
          </p:cNvPr>
          <p:cNvSpPr txBox="1"/>
          <p:nvPr/>
        </p:nvSpPr>
        <p:spPr>
          <a:xfrm>
            <a:off x="0" y="6473826"/>
            <a:ext cx="268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180150052"/>
      </p:ext>
    </p:extLst>
  </p:cSld>
  <p:clrMapOvr>
    <a:masterClrMapping/>
  </p:clrMapOvr>
  <p:transition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7236-BFDB-94D8-5805-C652FD2E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06F-91A8-9AE5-09D0-E2855DB3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Method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3E0E94B-21AD-149A-B664-83F6C631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52" y="1187450"/>
            <a:ext cx="7455096" cy="49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3184-5825-4A12-E01C-00A95CE267D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260723533"/>
      </p:ext>
    </p:extLst>
  </p:cSld>
  <p:clrMapOvr>
    <a:masterClrMapping/>
  </p:clrMapOvr>
  <p:transition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99AB-5892-8368-82EF-1049788D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E638-4A1B-07A4-F0BA-C3235333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1144449-0A53-EADE-6A32-612DB16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1145" y="1372757"/>
            <a:ext cx="8849710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5803E-5420-64DD-AF40-0D453EFB918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3963226084"/>
      </p:ext>
    </p:extLst>
  </p:cSld>
  <p:clrMapOvr>
    <a:masterClrMapping/>
  </p:clrMapOvr>
  <p:transition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17F3-32C5-E037-8FD5-9FC986D7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14FB-A310-99EC-4045-53B13895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C2AC90D-0012-6D3C-EE12-07A6814F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76669" y="1372757"/>
            <a:ext cx="8038661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2B0E4-AA4A-F0EA-F1DF-76CABCBD0719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kofficoffee.com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/collections/single-origins</a:t>
            </a:r>
          </a:p>
        </p:txBody>
      </p:sp>
    </p:spTree>
    <p:extLst>
      <p:ext uri="{BB962C8B-B14F-4D97-AF65-F5344CB8AC3E}">
        <p14:creationId xmlns:p14="http://schemas.microsoft.com/office/powerpoint/2010/main" val="4222845941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38D9-FF02-F882-963F-B2A851F3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dirty="0"/>
              <a:t>Example brew recipe</a:t>
            </a:r>
            <a:br>
              <a:rPr lang="en-US" dirty="0"/>
            </a:br>
            <a:r>
              <a:rPr lang="en-US" dirty="0"/>
              <a:t>on screen 500ml? 1L?</a:t>
            </a:r>
          </a:p>
          <a:p>
            <a:r>
              <a:rPr lang="en-US" dirty="0"/>
              <a:t>Equipment needed?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Is the coffee good, and is it “good” coffee? (does it have information about the country, region, farm, varietal, process, harvest period </a:t>
            </a:r>
            <a:r>
              <a:rPr lang="en-US" sz="3800" dirty="0" err="1"/>
              <a:t>etc</a:t>
            </a:r>
            <a:r>
              <a:rPr lang="en-US" sz="3800" dirty="0"/>
              <a:t>?)</a:t>
            </a:r>
          </a:p>
          <a:p>
            <a:pPr lvl="1"/>
            <a:r>
              <a:rPr lang="en-US" sz="3800" dirty="0"/>
              <a:t> Top 3 things to focus on</a:t>
            </a:r>
          </a:p>
          <a:p>
            <a:pPr lvl="4"/>
            <a:r>
              <a:rPr lang="en-US" sz="3800" dirty="0"/>
              <a:t> [A brew recipe]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3836202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PalmEmanuel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297867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4A3847-D5B7-4787-ED81-0AC4FE839365}"/>
              </a:ext>
            </a:extLst>
          </p:cNvPr>
          <p:cNvSpPr txBox="1"/>
          <p:nvPr/>
        </p:nvSpPr>
        <p:spPr>
          <a:xfrm>
            <a:off x="101600" y="5188385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19D3F0-0FA1-5AE1-AA13-60014478B531}"/>
              </a:ext>
            </a:extLst>
          </p:cNvPr>
          <p:cNvGrpSpPr/>
          <p:nvPr/>
        </p:nvGrpSpPr>
        <p:grpSpPr>
          <a:xfrm>
            <a:off x="1481542" y="5649157"/>
            <a:ext cx="1461457" cy="684600"/>
            <a:chOff x="971466" y="5628823"/>
            <a:chExt cx="1461457" cy="684600"/>
          </a:xfrm>
        </p:grpSpPr>
        <p:pic>
          <p:nvPicPr>
            <p:cNvPr id="23" name="Picture 22" descr="A logo of a camera&#10;&#10;AI-generated content may be incorrect.">
              <a:extLst>
                <a:ext uri="{FF2B5EF4-FFF2-40B4-BE49-F238E27FC236}">
                  <a16:creationId xmlns:a16="http://schemas.microsoft.com/office/drawing/2014/main" id="{6CE1B619-15C2-1D24-E848-90F4B9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971" y="5633147"/>
              <a:ext cx="675952" cy="675952"/>
            </a:xfrm>
            <a:prstGeom prst="rect">
              <a:avLst/>
            </a:prstGeom>
          </p:spPr>
        </p:pic>
        <p:pic>
          <p:nvPicPr>
            <p:cNvPr id="27" name="Picture 26" descr="A white circle with a grid on it&#10;&#10;AI-generated content may be incorrect.">
              <a:extLst>
                <a:ext uri="{FF2B5EF4-FFF2-40B4-BE49-F238E27FC236}">
                  <a16:creationId xmlns:a16="http://schemas.microsoft.com/office/drawing/2014/main" id="{8F4B7393-22E8-58B4-B339-946E8AF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66" y="5628823"/>
              <a:ext cx="684600" cy="68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25297</TotalTime>
  <Words>1220</Words>
  <Application>Microsoft Macintosh PowerPoint</Application>
  <PresentationFormat>Widescreen</PresentationFormat>
  <Paragraphs>220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What is Specialty Coffee?</vt:lpstr>
      <vt:lpstr>What is Specialty Coffee?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know it’s Specialty Coffee?</vt:lpstr>
      <vt:lpstr>Coffee Farming</vt:lpstr>
      <vt:lpstr>Farming</vt:lpstr>
      <vt:lpstr>Where is Coffee Grown?</vt:lpstr>
      <vt:lpstr>Leftover Pulp, Skin, Husk?</vt:lpstr>
      <vt:lpstr>Varietals – “Arabica vs Robusta”</vt:lpstr>
      <vt:lpstr>PowerPoint Presentation</vt:lpstr>
      <vt:lpstr>PowerPoint Presentation</vt:lpstr>
      <vt:lpstr>PowerPoint Presentation</vt:lpstr>
      <vt:lpstr>PowerPoint Presentation</vt:lpstr>
      <vt:lpstr>Varietals – “Arabica vs Robusta”</vt:lpstr>
      <vt:lpstr>Coffee Processing</vt:lpstr>
      <vt:lpstr>Coffee Processing</vt:lpstr>
      <vt:lpstr>PowerPoint Presentation</vt:lpstr>
      <vt:lpstr>PowerPoint Presentation</vt:lpstr>
      <vt:lpstr>PowerPoint Presentation</vt:lpstr>
      <vt:lpstr>Flavors</vt:lpstr>
      <vt:lpstr>(The Market)</vt:lpstr>
      <vt:lpstr>What is Specialty Coffee?</vt:lpstr>
      <vt:lpstr>Roasting</vt:lpstr>
      <vt:lpstr>Caffeine</vt:lpstr>
      <vt:lpstr>Instant Coffee?</vt:lpstr>
      <vt:lpstr>Grinding</vt:lpstr>
      <vt:lpstr>Brewing</vt:lpstr>
      <vt:lpstr>I just want a good cup of coffee - Variables</vt:lpstr>
      <vt:lpstr>Beans</vt:lpstr>
      <vt:lpstr>Processing Method</vt:lpstr>
      <vt:lpstr>Varietal</vt:lpstr>
      <vt:lpstr>Altitude</vt:lpstr>
      <vt:lpstr>Demo Time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159</cp:revision>
  <dcterms:created xsi:type="dcterms:W3CDTF">2024-05-13T14:10:36Z</dcterms:created>
  <dcterms:modified xsi:type="dcterms:W3CDTF">2026-02-01T21:56:59Z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